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4" r:id="rId1"/>
  </p:sldMasterIdLst>
  <p:notesMasterIdLst>
    <p:notesMasterId r:id="rId23"/>
  </p:notesMasterIdLst>
  <p:sldIdLst>
    <p:sldId id="256" r:id="rId2"/>
    <p:sldId id="298" r:id="rId3"/>
    <p:sldId id="321" r:id="rId4"/>
    <p:sldId id="323" r:id="rId5"/>
    <p:sldId id="324" r:id="rId6"/>
    <p:sldId id="325" r:id="rId7"/>
    <p:sldId id="330" r:id="rId8"/>
    <p:sldId id="331" r:id="rId9"/>
    <p:sldId id="332" r:id="rId10"/>
    <p:sldId id="333" r:id="rId11"/>
    <p:sldId id="322" r:id="rId12"/>
    <p:sldId id="313" r:id="rId13"/>
    <p:sldId id="315" r:id="rId14"/>
    <p:sldId id="316" r:id="rId15"/>
    <p:sldId id="317" r:id="rId16"/>
    <p:sldId id="314" r:id="rId17"/>
    <p:sldId id="318" r:id="rId18"/>
    <p:sldId id="319" r:id="rId19"/>
    <p:sldId id="320" r:id="rId20"/>
    <p:sldId id="312" r:id="rId21"/>
    <p:sldId id="30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us Schmitz" initials="MS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3920"/>
    <a:srgbClr val="474746"/>
    <a:srgbClr val="777877"/>
    <a:srgbClr val="DCD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9" autoAdjust="0"/>
    <p:restoredTop sz="94647" autoAdjust="0"/>
  </p:normalViewPr>
  <p:slideViewPr>
    <p:cSldViewPr snapToGrid="0" snapToObjects="1">
      <p:cViewPr>
        <p:scale>
          <a:sx n="75" d="100"/>
          <a:sy n="75" d="100"/>
        </p:scale>
        <p:origin x="-1218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95669-C0E1-442F-8664-54B946278C86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C449-599E-462C-B839-82710B5BD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7556" cy="34593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35" y="5859342"/>
            <a:ext cx="2180869" cy="99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40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ETH Packet Filtering part1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8161" cy="1078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272" y="6333671"/>
            <a:ext cx="1096488" cy="502557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2470942" y="839060"/>
            <a:ext cx="6673058" cy="0"/>
          </a:xfrm>
          <a:prstGeom prst="line">
            <a:avLst/>
          </a:prstGeom>
          <a:ln>
            <a:solidFill>
              <a:srgbClr val="DCDF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38560" cy="4525963"/>
          </a:xfrm>
        </p:spPr>
        <p:txBody>
          <a:bodyPr/>
          <a:lstStyle>
            <a:lvl1pPr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408160" y="137318"/>
            <a:ext cx="6278639" cy="803411"/>
          </a:xfrm>
        </p:spPr>
        <p:txBody>
          <a:bodyPr>
            <a:normAutofit/>
          </a:bodyPr>
          <a:lstStyle>
            <a:lvl1pPr algn="l">
              <a:defRPr lang="en-US" sz="2800" b="1" i="0" kern="1200" dirty="0">
                <a:solidFill>
                  <a:srgbClr val="CB3920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64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6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17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5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8161" cy="107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42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93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08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33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43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9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1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498202" y="4790364"/>
            <a:ext cx="6343931" cy="70153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800" b="1" i="0" kern="1200">
                <a:solidFill>
                  <a:schemeClr val="tx1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sz="2800" dirty="0" smtClean="0">
                <a:solidFill>
                  <a:srgbClr val="CB3920"/>
                </a:solidFill>
              </a:rPr>
              <a:t>PTP version 3 in FTI?</a:t>
            </a:r>
            <a:endParaRPr lang="en-US" sz="2800" dirty="0">
              <a:solidFill>
                <a:srgbClr val="CB3920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498202" y="5491899"/>
            <a:ext cx="6343931" cy="6620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 Narrow"/>
                <a:ea typeface="+mn-ea"/>
                <a:cs typeface="Arial Narrow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777877"/>
                </a:solidFill>
              </a:rPr>
              <a:t>Øyvind Holmeide/Markus Schmitz</a:t>
            </a:r>
          </a:p>
          <a:p>
            <a:endParaRPr lang="en-US" dirty="0">
              <a:solidFill>
                <a:srgbClr val="777877"/>
              </a:solidFill>
            </a:endParaRPr>
          </a:p>
        </p:txBody>
      </p:sp>
      <p:pic>
        <p:nvPicPr>
          <p:cNvPr id="11" name="Picture 10" descr="CloudberryAERO_PrimaryConfig_RGB_Transp_L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92" y="3669157"/>
            <a:ext cx="5865930" cy="1229151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2498202" y="6232747"/>
            <a:ext cx="2533830" cy="345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 Narrow"/>
                <a:ea typeface="+mn-ea"/>
                <a:cs typeface="Arial Narrow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rgbClr val="777877"/>
                </a:solidFill>
              </a:rPr>
              <a:t>01/13/2016</a:t>
            </a:r>
            <a:endParaRPr lang="en-US" sz="1100" dirty="0">
              <a:solidFill>
                <a:srgbClr val="777877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35" y="5859342"/>
            <a:ext cx="2180869" cy="9995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28265" y="5673616"/>
            <a:ext cx="1547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474746"/>
                </a:solidFill>
                <a:latin typeface="Arial Narrow"/>
                <a:cs typeface="Arial Narrow"/>
              </a:rPr>
              <a:t>by</a:t>
            </a:r>
            <a:endParaRPr lang="en-US" sz="2000" dirty="0">
              <a:solidFill>
                <a:srgbClr val="474746"/>
              </a:solidFill>
              <a:latin typeface="Arial Narrow"/>
              <a:cs typeface="Arial Narrow"/>
            </a:endParaRPr>
          </a:p>
        </p:txBody>
      </p:sp>
      <p:pic>
        <p:nvPicPr>
          <p:cNvPr id="10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822" y="1586513"/>
            <a:ext cx="1029218" cy="10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69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736678"/>
            <a:ext cx="7850642" cy="3317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Overview</a:t>
            </a: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0" indent="0">
              <a:buNone/>
            </a:pPr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version 3 in FTI?</a:t>
            </a:r>
          </a:p>
          <a:p>
            <a:pPr marL="457200" indent="-457200">
              <a:buFont typeface="+mj-lt"/>
              <a:buAutoNum type="arabicPeriod"/>
            </a:pPr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Proposal for a PTP profile for FTI</a:t>
            </a: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indent="0">
              <a:buNone/>
            </a:pP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</a:t>
            </a:r>
            <a:r>
              <a:rPr lang="en-US" dirty="0" smtClean="0"/>
              <a:t>in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3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736678"/>
            <a:ext cx="7850642" cy="4626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The scope of </a:t>
            </a: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the PTP version 3 working group: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-	Correct known technical  and editorial errors</a:t>
            </a:r>
          </a:p>
          <a:p>
            <a:pPr marL="0" indent="0">
              <a:buNone/>
            </a:pP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-	Better accuracy </a:t>
            </a:r>
          </a:p>
          <a:p>
            <a:pPr marL="0" indent="0">
              <a:buNone/>
            </a:pP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-	Definition of an SNMP MIB</a:t>
            </a:r>
          </a:p>
          <a:p>
            <a:pPr marL="0" indent="0">
              <a:buNone/>
            </a:pP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-	Security</a:t>
            </a:r>
          </a:p>
          <a:p>
            <a:pPr marL="0" indent="0">
              <a:buNone/>
            </a:pP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-	Clarify </a:t>
            </a: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the layering, interfaces and protocol of the standard </a:t>
            </a:r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</a:t>
            </a:r>
            <a:r>
              <a:rPr lang="en-US" dirty="0" smtClean="0"/>
              <a:t>version 3 for FTI?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43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736678"/>
            <a:ext cx="7850642" cy="46260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en-US" sz="3200" b="1" i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Don’t panic! </a:t>
            </a:r>
          </a:p>
          <a:p>
            <a:pPr marL="0" indent="0" algn="ctr">
              <a:buNone/>
            </a:pPr>
            <a:endParaRPr lang="en-US" sz="3200" b="1" i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 algn="ctr">
              <a:buNone/>
            </a:pPr>
            <a:r>
              <a:rPr lang="en-US" sz="3200" b="1" i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The new revision of the </a:t>
            </a:r>
            <a:r>
              <a:rPr lang="en-US" sz="3200" b="1" i="1" dirty="0"/>
              <a:t>IEEE 1588</a:t>
            </a:r>
            <a:r>
              <a:rPr lang="en-US" sz="3200" b="1" i="1" dirty="0" smtClean="0"/>
              <a:t>™ standard will be backward compatible with </a:t>
            </a:r>
            <a:r>
              <a:rPr lang="en-US" sz="3200" b="1" i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version 2 </a:t>
            </a:r>
            <a:br>
              <a:rPr lang="en-US" sz="3200" b="1" i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</a:br>
            <a:r>
              <a:rPr lang="en-US" sz="3200" b="1" i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and all new functions will be optional</a:t>
            </a:r>
            <a:endParaRPr lang="en-US" sz="3200" b="1" i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</a:t>
            </a:r>
            <a:r>
              <a:rPr lang="en-US" dirty="0" smtClean="0"/>
              <a:t>version 3 for FTI?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12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736678"/>
            <a:ext cx="7850642" cy="46260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IEEE 1588™ has established five sub-committees</a:t>
            </a: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0" indent="0">
              <a:buNone/>
            </a:pP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Architecture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High </a:t>
            </a: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Accuracy</a:t>
            </a:r>
          </a:p>
          <a:p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Upkeep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Management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Security 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</a:t>
            </a:r>
            <a:r>
              <a:rPr lang="en-US" dirty="0" smtClean="0"/>
              <a:t>version 3 for FTI?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90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495378"/>
            <a:ext cx="7850642" cy="66362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Architecture sub-committee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</a:t>
            </a:r>
            <a:r>
              <a:rPr lang="en-US" dirty="0" smtClean="0"/>
              <a:t>version 3 for FTI?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511122"/>
              </p:ext>
            </p:extLst>
          </p:nvPr>
        </p:nvGraphicFramePr>
        <p:xfrm>
          <a:off x="571501" y="2349501"/>
          <a:ext cx="8059990" cy="4015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074"/>
                <a:gridCol w="3416253"/>
                <a:gridCol w="2686663"/>
              </a:tblGrid>
              <a:tr h="478005">
                <a:tc>
                  <a:txBody>
                    <a:bodyPr/>
                    <a:lstStyle/>
                    <a:p>
                      <a:r>
                        <a:rPr lang="en-US" dirty="0" smtClean="0"/>
                        <a:t>Topic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Relevance for FTI</a:t>
                      </a:r>
                      <a:endParaRPr lang="en-US" dirty="0"/>
                    </a:p>
                  </a:txBody>
                  <a:tcPr/>
                </a:tc>
              </a:tr>
              <a:tr h="65784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State reduction</a:t>
                      </a:r>
                      <a:endParaRPr lang="nb-NO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FAULTY, PRE-MASTER and UNCALIBARTED states would become optional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NA,</a:t>
                      </a:r>
                      <a:r>
                        <a:rPr lang="en-US" sz="1600" baseline="0" dirty="0" smtClean="0"/>
                        <a:t> this is implementation specific requirement</a:t>
                      </a:r>
                      <a:endParaRPr lang="en-US" sz="1600" dirty="0"/>
                    </a:p>
                  </a:txBody>
                  <a:tcPr/>
                </a:tc>
              </a:tr>
              <a:tr h="65784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Profile isolation</a:t>
                      </a:r>
                      <a:endParaRPr lang="nb-NO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transport specific attribute in the PTP header is used to isolate multiple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PTP profiles in the same network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NA, only one PTP</a:t>
                      </a:r>
                      <a:r>
                        <a:rPr lang="en-US" sz="1600" baseline="0" dirty="0" smtClean="0"/>
                        <a:t> profile should be  used in a FTI network</a:t>
                      </a:r>
                      <a:endParaRPr lang="en-US" sz="1600" dirty="0"/>
                    </a:p>
                  </a:txBody>
                  <a:tcPr/>
                </a:tc>
              </a:tr>
              <a:tr h="65784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Port State Configuration</a:t>
                      </a:r>
                      <a:endParaRPr lang="nb-NO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PTP port can be BMCA capable, SC only or GMC/MC only, where manual configuration is possible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NA, 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GMC candidates should support BMCA</a:t>
                      </a:r>
                      <a:endParaRPr lang="en-US" sz="1600" dirty="0"/>
                    </a:p>
                  </a:txBody>
                  <a:tcPr/>
                </a:tc>
              </a:tr>
              <a:tr h="825051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PTP domains</a:t>
                      </a:r>
                      <a:endParaRPr lang="nb-NO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Multiple PTP domains in</a:t>
                      </a:r>
                      <a:r>
                        <a:rPr lang="en-US" sz="1600" baseline="0" dirty="0" smtClean="0"/>
                        <a:t> a network can share the same timing data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NA,</a:t>
                      </a:r>
                      <a:r>
                        <a:rPr lang="en-US" sz="1600" baseline="0" dirty="0" smtClean="0"/>
                        <a:t> FTI should only allow one PTP domain (default domain)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493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457278"/>
            <a:ext cx="7850642" cy="66362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High Accuracy sub-committee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</a:t>
            </a:r>
            <a:r>
              <a:rPr lang="en-US" dirty="0" smtClean="0"/>
              <a:t>version 3 for FTI?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060436"/>
              </p:ext>
            </p:extLst>
          </p:nvPr>
        </p:nvGraphicFramePr>
        <p:xfrm>
          <a:off x="632957" y="2349501"/>
          <a:ext cx="7799844" cy="3251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4343"/>
                <a:gridCol w="3305553"/>
                <a:gridCol w="2599948"/>
              </a:tblGrid>
              <a:tr h="478005">
                <a:tc>
                  <a:txBody>
                    <a:bodyPr/>
                    <a:lstStyle/>
                    <a:p>
                      <a:r>
                        <a:rPr lang="en-US" dirty="0" smtClean="0"/>
                        <a:t>Topic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Relevance for FTI</a:t>
                      </a:r>
                      <a:endParaRPr lang="en-US" dirty="0"/>
                    </a:p>
                  </a:txBody>
                  <a:tcPr/>
                </a:tc>
              </a:tr>
              <a:tr h="65784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Synchronization better than 1 nanosecond</a:t>
                      </a:r>
                      <a:endParaRPr lang="nb-NO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Includes support for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SyncE</a:t>
                      </a:r>
                      <a:endParaRPr lang="en-US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Frequency synchronization may be achieved through a different spanning tree than the spanning tree used for PTP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Calibration of each SC including compensation for all asymmetric components and cable delays will be part of the proposal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A “Golden Calibrator” for a given system may be required.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Data acquisition with sub-nanosecond or single digit nanoseconds accuracy in some future FTI systems may be relevant 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44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457278"/>
            <a:ext cx="7850642" cy="66362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Upkeep sub-committee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</a:t>
            </a:r>
            <a:r>
              <a:rPr lang="en-US" dirty="0" smtClean="0"/>
              <a:t>version 3 for FTI?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914321"/>
              </p:ext>
            </p:extLst>
          </p:nvPr>
        </p:nvGraphicFramePr>
        <p:xfrm>
          <a:off x="571501" y="2349501"/>
          <a:ext cx="8059990" cy="2276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7999"/>
                <a:gridCol w="3708400"/>
                <a:gridCol w="2573591"/>
              </a:tblGrid>
              <a:tr h="478005">
                <a:tc>
                  <a:txBody>
                    <a:bodyPr/>
                    <a:lstStyle/>
                    <a:p>
                      <a:r>
                        <a:rPr lang="en-US" dirty="0" smtClean="0"/>
                        <a:t>Topic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Relevance for FTI</a:t>
                      </a:r>
                      <a:endParaRPr lang="en-US" dirty="0"/>
                    </a:p>
                  </a:txBody>
                  <a:tcPr/>
                </a:tc>
              </a:tr>
              <a:tr h="65784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Upkeep</a:t>
                      </a:r>
                      <a:endParaRPr lang="nb-NO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Incorporate official IEEE interpretations and other known errors or needed clarification into 1588-2008 including clarification on the clarification of the TC source address topic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Serve as a “quality control” function for any modifications proposed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NA, no major impact from the Upkeep section is expected for FTI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1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495378"/>
            <a:ext cx="7850642" cy="66362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Management sub-committee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</a:t>
            </a:r>
            <a:r>
              <a:rPr lang="en-US" dirty="0" smtClean="0"/>
              <a:t>version 3 for FTI?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688874"/>
              </p:ext>
            </p:extLst>
          </p:nvPr>
        </p:nvGraphicFramePr>
        <p:xfrm>
          <a:off x="571501" y="2349501"/>
          <a:ext cx="8059990" cy="1300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074"/>
                <a:gridCol w="3416253"/>
                <a:gridCol w="2686663"/>
              </a:tblGrid>
              <a:tr h="478005">
                <a:tc>
                  <a:txBody>
                    <a:bodyPr/>
                    <a:lstStyle/>
                    <a:p>
                      <a:r>
                        <a:rPr lang="en-US" dirty="0" smtClean="0"/>
                        <a:t>Topic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Relevance for FTI</a:t>
                      </a:r>
                      <a:endParaRPr lang="en-US" dirty="0"/>
                    </a:p>
                  </a:txBody>
                  <a:tcPr/>
                </a:tc>
              </a:tr>
              <a:tr h="65784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Management protocols</a:t>
                      </a:r>
                      <a:endParaRPr lang="nb-NO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a single IEEE 1588 MIB for SNMP management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management protocols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 standard MIB can be considered </a:t>
                      </a:r>
                      <a:r>
                        <a:rPr lang="en-US" sz="1600" baseline="0" dirty="0" smtClean="0"/>
                        <a:t>for FTI</a:t>
                      </a:r>
                    </a:p>
                    <a:p>
                      <a:endParaRPr lang="en-US" sz="1600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76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495378"/>
            <a:ext cx="7850642" cy="66362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Security sub-committee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</a:t>
            </a:r>
            <a:r>
              <a:rPr lang="en-US" dirty="0" smtClean="0"/>
              <a:t>version 3 for FTI?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87971"/>
              </p:ext>
            </p:extLst>
          </p:nvPr>
        </p:nvGraphicFramePr>
        <p:xfrm>
          <a:off x="571501" y="2349501"/>
          <a:ext cx="8059990" cy="1788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074"/>
                <a:gridCol w="3416253"/>
                <a:gridCol w="2686663"/>
              </a:tblGrid>
              <a:tr h="478005">
                <a:tc>
                  <a:txBody>
                    <a:bodyPr/>
                    <a:lstStyle/>
                    <a:p>
                      <a:r>
                        <a:rPr lang="en-US" dirty="0" smtClean="0"/>
                        <a:t>Topic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Relevance for FTI</a:t>
                      </a:r>
                      <a:endParaRPr lang="en-US" dirty="0"/>
                    </a:p>
                  </a:txBody>
                  <a:tcPr/>
                </a:tc>
              </a:tr>
              <a:tr h="65784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Security capability</a:t>
                      </a:r>
                      <a:endParaRPr lang="nb-NO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Technologies such as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IPSec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MACSec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considered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Requirements are based on IETF document: “draft-</a:t>
                      </a:r>
                      <a:r>
                        <a:rPr lang="en-US" sz="1600" dirty="0" err="1" smtClean="0"/>
                        <a:t>ietf</a:t>
                      </a:r>
                      <a:r>
                        <a:rPr lang="en-US" sz="1600" dirty="0" smtClean="0"/>
                        <a:t>-</a:t>
                      </a:r>
                      <a:r>
                        <a:rPr lang="en-US" sz="1600" dirty="0" err="1" smtClean="0"/>
                        <a:t>tictoc</a:t>
                      </a:r>
                      <a:r>
                        <a:rPr lang="en-US" sz="1600" dirty="0" smtClean="0"/>
                        <a:t>-security-requirements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NA, security related to PTP synchronization has not been an issue for FTI up to now</a:t>
                      </a:r>
                      <a:endParaRPr lang="en-US" sz="1600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168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736678"/>
            <a:ext cx="7850642" cy="631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Main PTP properties </a:t>
            </a: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that are relevant for a PTP profile for FTI:</a:t>
            </a:r>
          </a:p>
          <a:p>
            <a:pPr marL="0" indent="0"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2" y="2368062"/>
            <a:ext cx="3616704" cy="4031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versions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modes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One-step vs. two step clocks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Media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Delay mechanism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Transport mechanism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Domain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Selection of Best Master Clock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EPOCH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Sync interval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Delay_Req interval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Announce interval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4913878" y="2379785"/>
            <a:ext cx="3620522" cy="4208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PPS output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IRIG-B 002/122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Management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SNMP traps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GMC holdover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 accuracy 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 time to synchronization</a:t>
            </a:r>
          </a:p>
          <a:p>
            <a:pPr marL="0" indent="0">
              <a:buFont typeface="Arial"/>
              <a:buNone/>
            </a:pP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7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1" y="1441939"/>
            <a:ext cx="7875489" cy="4031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versions</a:t>
            </a:r>
          </a:p>
          <a:p>
            <a:pPr lvl="1"/>
            <a:r>
              <a:rPr lang="en-US" sz="1800" b="1" dirty="0" smtClean="0"/>
              <a:t>Version 1 according to IEEE </a:t>
            </a:r>
            <a:r>
              <a:rPr lang="en-US" sz="1800" b="1" dirty="0"/>
              <a:t>1588™ - </a:t>
            </a:r>
            <a:r>
              <a:rPr lang="en-US" sz="1800" b="1" dirty="0" smtClean="0"/>
              <a:t>2002</a:t>
            </a:r>
          </a:p>
          <a:p>
            <a:pPr lvl="1"/>
            <a:r>
              <a:rPr lang="en-US" sz="1800" b="1" dirty="0"/>
              <a:t>Version </a:t>
            </a:r>
            <a:r>
              <a:rPr lang="en-US" sz="1800" b="1" dirty="0" smtClean="0"/>
              <a:t>2 </a:t>
            </a:r>
            <a:r>
              <a:rPr lang="en-US" sz="1800" b="1" dirty="0"/>
              <a:t>according to IEEE 1588™ - </a:t>
            </a:r>
            <a:r>
              <a:rPr lang="en-US" sz="1800" b="1" dirty="0" smtClean="0"/>
              <a:t>2008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Version 3: NA, except for systems with sub-nanosecond requirements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modes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Grand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Master Clock (GMC)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Ordinary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(OC)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(Boundary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(BC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))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Transparent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(TC)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Slave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(SC) only</a:t>
            </a:r>
          </a:p>
          <a:p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One-step vs. two step clocks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Only two-step</a:t>
            </a:r>
          </a:p>
        </p:txBody>
      </p:sp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4749799" y="3086099"/>
            <a:ext cx="4104431" cy="336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1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1" y="1441938"/>
            <a:ext cx="7708058" cy="4829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Media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Ethernet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10/100BASE-T(X), 100BASE-FX, ), 1000BASE-X and  10GBASE-X, </a:t>
            </a:r>
            <a:r>
              <a:rPr lang="en-US" sz="1800" b="1" dirty="0" err="1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etc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Full Duplex 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Delay mechanism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E2E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Transport mechanism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over UDP/IP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Multicast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with destination IP address: 224.0.1.129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UDP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destination port number 319 (event packets)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</a:b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320 (general packets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20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1" y="1441939"/>
            <a:ext cx="6500581" cy="4031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Domain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Default domain (0)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Selection of Best Master Clock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Default BMCA  (mandatory)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EPOCH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TAI </a:t>
            </a:r>
          </a:p>
        </p:txBody>
      </p:sp>
    </p:spTree>
    <p:extLst>
      <p:ext uri="{BB962C8B-B14F-4D97-AF65-F5344CB8AC3E}">
        <p14:creationId xmlns:p14="http://schemas.microsoft.com/office/powerpoint/2010/main" val="417232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1" y="1441938"/>
            <a:ext cx="7338591" cy="4793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Sync interval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[1, 2] seconds for IEEE 1588™ -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2002, where: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second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is default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Sync interval for IEEE 1588™ - 2002 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0.125 .. 2] seconds for IEEE 1588™ -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2008, where: 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0.125ms is default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Sync interval for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IEEE 1588™ - 2008 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Delay_Req interval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60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seconds with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randomization for IEEE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1588™ - 2002 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[Sync interval, 32 x </a:t>
            </a:r>
            <a:r>
              <a:rPr lang="en-US" sz="1800" b="1" dirty="0" err="1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Sync_interval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] seconds with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randomization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for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</a:b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IEEE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1588™ -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2008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Announce interval</a:t>
            </a:r>
          </a:p>
          <a:p>
            <a:pPr lvl="1"/>
            <a:r>
              <a:rPr lang="en-US" sz="1800" b="1" dirty="0"/>
              <a:t>1588™ - </a:t>
            </a:r>
            <a:r>
              <a:rPr lang="en-US" sz="1800" b="1" dirty="0" smtClean="0"/>
              <a:t>2002: NA</a:t>
            </a:r>
          </a:p>
          <a:p>
            <a:pPr lvl="1"/>
            <a:r>
              <a:rPr lang="en-US" sz="1800" b="1" dirty="0"/>
              <a:t>1588™ - </a:t>
            </a:r>
            <a:r>
              <a:rPr lang="en-US" sz="1800" b="1" dirty="0" smtClean="0"/>
              <a:t>2008</a:t>
            </a:r>
            <a:r>
              <a:rPr lang="en-US" sz="1800" b="1" smtClean="0"/>
              <a:t>: </a:t>
            </a:r>
            <a:r>
              <a:rPr lang="en-US" sz="1800" b="1" smtClean="0"/>
              <a:t>2 x Sync </a:t>
            </a:r>
            <a:r>
              <a:rPr lang="en-US" sz="1800" b="1" dirty="0"/>
              <a:t>interval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4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84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1041400" y="1384301"/>
            <a:ext cx="7493000" cy="5204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PPS output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Mandatory for;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GMC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OC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(BC)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TC/SC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IRIG-B 002/122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Mandatory for;</a:t>
            </a:r>
          </a:p>
          <a:p>
            <a:pPr lvl="2"/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GMC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OC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Optional for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TC/SC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Font typeface="Arial"/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64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1041400" y="1384301"/>
            <a:ext cx="7493000" cy="5204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Management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Mandatory: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iNET SNMP and MDL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Optional: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management according to chapter 15 of IEEE </a:t>
            </a: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1588™ - </a:t>
            </a: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2008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Private MIB or MIB based on PTP version 3?</a:t>
            </a:r>
          </a:p>
          <a:p>
            <a:pPr lvl="2"/>
            <a:endParaRPr lang="en-US" sz="12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Font typeface="Arial"/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3700" y="3513384"/>
            <a:ext cx="5143500" cy="323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007059" y="5127461"/>
            <a:ext cx="152734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PTP management </a:t>
            </a:r>
          </a:p>
          <a:p>
            <a:r>
              <a:rPr lang="en-US" sz="1400" dirty="0" smtClean="0"/>
              <a:t>based on </a:t>
            </a:r>
          </a:p>
          <a:p>
            <a:r>
              <a:rPr lang="en-US" sz="1400" dirty="0" smtClean="0"/>
              <a:t>PTPv2Browser, </a:t>
            </a:r>
          </a:p>
          <a:p>
            <a:r>
              <a:rPr lang="en-US" sz="1400" dirty="0" smtClean="0"/>
              <a:t>monitoring </a:t>
            </a:r>
          </a:p>
          <a:p>
            <a:r>
              <a:rPr lang="en-US" sz="1400" dirty="0" err="1" smtClean="0"/>
              <a:t>OffsetFromMaster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8354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1041400" y="1193800"/>
            <a:ext cx="7493000" cy="5394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SNMP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traps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iNET SNMP traps, ref </a:t>
            </a:r>
            <a:r>
              <a:rPr lang="en-US" sz="1800" b="1" dirty="0" err="1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TmNS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 MIB:</a:t>
            </a:r>
          </a:p>
          <a:p>
            <a:pPr lvl="2"/>
            <a:r>
              <a:rPr lang="en-US" b="1" dirty="0" err="1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timeLockLostNotificationBranch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ieee1588MaxOffsetFromMasterNotificationBranch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ieee1588MaxJitterNotificationBranch </a:t>
            </a:r>
            <a:endParaRPr lang="en-US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GMC holdover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0.1ppm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iNET requirement)</a:t>
            </a:r>
            <a:endParaRPr lang="en-US" sz="1800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504950" y="3721100"/>
            <a:ext cx="5302250" cy="3009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89750" y="4849934"/>
            <a:ext cx="2152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CM1608F0-AERO-GMC, clock drift </a:t>
            </a:r>
            <a:r>
              <a:rPr lang="en-US" sz="1400" dirty="0" smtClean="0"/>
              <a:t>over 60 </a:t>
            </a:r>
            <a:r>
              <a:rPr lang="en-US" sz="1400" dirty="0" smtClean="0"/>
              <a:t>minutes</a:t>
            </a:r>
            <a:r>
              <a:rPr lang="en-US" sz="1400" dirty="0"/>
              <a:t> </a:t>
            </a:r>
            <a:r>
              <a:rPr lang="en-US" sz="1400" dirty="0" smtClean="0"/>
              <a:t>with </a:t>
            </a:r>
            <a:r>
              <a:rPr lang="en-US" sz="1400" dirty="0" smtClean="0"/>
              <a:t>temperature cycling</a:t>
            </a:r>
            <a:r>
              <a:rPr lang="en-US" sz="1400" dirty="0"/>
              <a:t>: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-</a:t>
            </a:r>
            <a:r>
              <a:rPr lang="en-US" sz="1400" dirty="0"/>
              <a:t>40˚F/-40˚C to </a:t>
            </a:r>
            <a:r>
              <a:rPr lang="en-US" sz="1400" dirty="0" smtClean="0"/>
              <a:t>203</a:t>
            </a:r>
            <a:r>
              <a:rPr lang="en-US" sz="1400" dirty="0"/>
              <a:t>˚F/95˚C</a:t>
            </a:r>
          </a:p>
        </p:txBody>
      </p:sp>
    </p:spTree>
    <p:extLst>
      <p:ext uri="{BB962C8B-B14F-4D97-AF65-F5344CB8AC3E}">
        <p14:creationId xmlns:p14="http://schemas.microsoft.com/office/powerpoint/2010/main" val="397245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1041400" y="1384301"/>
            <a:ext cx="7493000" cy="5204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 accuracy 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1ppm (iNET requirement)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 time to synchronization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 seconds for airborne systems (iNET requirement) 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3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seconds for ground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installations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(iNET requirement)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Font typeface="Arial"/>
              <a:buNone/>
            </a:pPr>
            <a:endParaRPr lang="en-US" sz="1800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80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47911259"/>
              </p:ext>
            </p:extLst>
          </p:nvPr>
        </p:nvGraphicFramePr>
        <p:xfrm>
          <a:off x="93786" y="1172304"/>
          <a:ext cx="8968152" cy="5224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683"/>
                <a:gridCol w="3727248"/>
                <a:gridCol w="3728221"/>
              </a:tblGrid>
              <a:tr h="16484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IEEE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1588</a:t>
                      </a:r>
                      <a:r>
                        <a:rPr lang="en-US" sz="1600" dirty="0">
                          <a:effectLst/>
                        </a:rPr>
                        <a:t>™ - 2002 </a:t>
                      </a:r>
                      <a:r>
                        <a:rPr lang="en-US" sz="1600" dirty="0" smtClean="0">
                          <a:effectLst/>
                        </a:rPr>
                        <a:t>FTI </a:t>
                      </a:r>
                      <a:r>
                        <a:rPr lang="en-US" sz="1600" dirty="0">
                          <a:effectLst/>
                        </a:rPr>
                        <a:t>PTP </a:t>
                      </a:r>
                      <a:r>
                        <a:rPr lang="en-US" sz="1600" dirty="0" smtClean="0">
                          <a:effectLst/>
                        </a:rPr>
                        <a:t>profile</a:t>
                      </a: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IEEE 1588™ - </a:t>
                      </a:r>
                      <a:r>
                        <a:rPr lang="en-US" sz="1600" dirty="0" smtClean="0">
                          <a:effectLst/>
                        </a:rPr>
                        <a:t>2008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FTI </a:t>
                      </a:r>
                      <a:r>
                        <a:rPr lang="en-US" sz="1600" dirty="0">
                          <a:effectLst/>
                        </a:rPr>
                        <a:t>PTP profile</a:t>
                      </a:r>
                      <a:endParaRPr lang="nb-NO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Clock modes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OC (GMC), TC(*), Slave only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OC (GMC), TC, Slave only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1070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One-step or two step clocks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Two-step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Two-step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23485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Media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Ethernet, full duplex according to IEEE802.3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Ethernet, full duplex according to IEEE802.3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Delay mechanism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E2E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E2E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58712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Transport mechanism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PTP above UDP/IP, multicast with destination IP address: 224.0.1.129 and UDP destination port number 319 (event packets) and 320 (general packets)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PTP above UDP/IP, multicast with destination IP address: 224.0.1.129 and UDP destination port number 319 (event packets) and 320 (general packets)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Domain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Only default domain (0x00) is used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Only default domain (0x00) is used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1070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Selection of Best Master Clock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Default BMCA algorithm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Default BMCA algorithm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58712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PTP EPOCH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Time representation based in TAI, offset to UTC time (accumulated number of leap seconds) is defined in the currentUTCOffset parameter.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Time representation based in TAI, offset to UTC time (accumulated number of leap seconds) is defined in the currentUTCOffset parameter.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Sync interval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[1, 2]s, default = 1s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[0.125 .. 2]s, default = 0.125s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5227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smtClean="0">
                          <a:effectLst/>
                        </a:rPr>
                        <a:t>Delat_req </a:t>
                      </a:r>
                      <a:r>
                        <a:rPr lang="en-US" sz="1050" dirty="0">
                          <a:effectLst/>
                        </a:rPr>
                        <a:t>interval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60s, randomized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[Sync interval .. 32]s, </a:t>
                      </a:r>
                      <a:r>
                        <a:rPr lang="en-US" sz="1050" dirty="0" smtClean="0">
                          <a:effectLst/>
                        </a:rPr>
                        <a:t>default </a:t>
                      </a:r>
                      <a:r>
                        <a:rPr lang="en-US" sz="1050" dirty="0">
                          <a:effectLst/>
                        </a:rPr>
                        <a:t>= 32s, randomized; controlled by GMC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Announce interval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NA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[1, 2, 4, 8, 16]s, default = 2s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PPS output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Mandatory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Mandatory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84678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IRIG-B 002/122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Mandatory for GMC</a:t>
                      </a:r>
                      <a:endParaRPr lang="nb-NO" sz="1050">
                        <a:effectLst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Optional for TC/SC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Mandatory for GMC</a:t>
                      </a:r>
                      <a:endParaRPr lang="nb-NO" sz="1050">
                        <a:effectLst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Optional for TC/SC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42322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Management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iNET SNMP/MDL</a:t>
                      </a:r>
                      <a:endParaRPr lang="nb-NO" sz="1050">
                        <a:effectLst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iNET SNMP/MDL</a:t>
                      </a:r>
                      <a:endParaRPr lang="nb-NO" sz="1050">
                        <a:effectLst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Optional: PTP management according to IEEE 1588™ - 2008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SNMP traps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iNET MIB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iNET MIB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GMC holdover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0.1ppm, iNET requirement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0.1ppm, iNET requirement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SC accuracy 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1ppm, iNET requirement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1ppm, iNET requirement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10701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SC time to </a:t>
                      </a:r>
                      <a:r>
                        <a:rPr lang="en-US" sz="1050" dirty="0" smtClean="0">
                          <a:effectLst/>
                        </a:rPr>
                        <a:t>synchronization</a:t>
                      </a: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1s/3s (airborne/ground), iNET requirement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1s/3s (airborne/ground), iNET requirement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729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1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3684</TotalTime>
  <Words>1201</Words>
  <Application>Microsoft Office PowerPoint</Application>
  <PresentationFormat>On-screen Show (4:3)</PresentationFormat>
  <Paragraphs>271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PTP in FTI</vt:lpstr>
      <vt:lpstr>PTP version 3 for FTI?</vt:lpstr>
      <vt:lpstr>PTP version 3 for FTI?</vt:lpstr>
      <vt:lpstr>PTP version 3 for FTI?</vt:lpstr>
      <vt:lpstr>PTP version 3 for FTI?</vt:lpstr>
      <vt:lpstr>PTP version 3 for FTI?</vt:lpstr>
      <vt:lpstr>PTP version 3 for FTI?</vt:lpstr>
      <vt:lpstr>PTP version 3 for FTI?</vt:lpstr>
      <vt:lpstr>PTP version 3 for FTI?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Questions?</vt:lpstr>
    </vt:vector>
  </TitlesOfParts>
  <Company>Chris Hanchey: Creative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Hanchey</dc:creator>
  <cp:lastModifiedBy>Oeyvind</cp:lastModifiedBy>
  <cp:revision>148</cp:revision>
  <dcterms:created xsi:type="dcterms:W3CDTF">2014-05-02T19:21:24Z</dcterms:created>
  <dcterms:modified xsi:type="dcterms:W3CDTF">2016-01-13T19:30:38Z</dcterms:modified>
</cp:coreProperties>
</file>